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84" r:id="rId3"/>
    <p:sldId id="285" r:id="rId4"/>
    <p:sldId id="286" r:id="rId5"/>
    <p:sldId id="287" r:id="rId6"/>
    <p:sldId id="289" r:id="rId7"/>
    <p:sldId id="288" r:id="rId8"/>
    <p:sldId id="274" r:id="rId9"/>
    <p:sldId id="290" r:id="rId10"/>
    <p:sldId id="275" r:id="rId11"/>
    <p:sldId id="260" r:id="rId12"/>
    <p:sldId id="259" r:id="rId13"/>
    <p:sldId id="273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88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1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под углом снизу на фасад современного здания с алюминиевыми дисками под ясным голубым небом"/>
          <p:cNvSpPr>
            <a:spLocks noGrp="1"/>
          </p:cNvSpPr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Вид под углом снизу на современное изогнутое здание под облачным небом"/>
          <p:cNvSpPr>
            <a:spLocks noGrp="1"/>
          </p:cNvSpPr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Вид изнутри современного белого здания со стеклянными панелями на ясное небо с редкими облаками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Вид изнутри каменной конструкции на лестницу и ясное голубое небо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23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2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Современное белое здание со стеклянными панелями на фоне ясного голубого неба"/>
          <p:cNvSpPr>
            <a:spLocks noGrp="1"/>
          </p:cNvSpPr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Vsevolod Kabri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lang="en-US" dirty="0"/>
              <a:t>Andrey Sorokin &amp; </a:t>
            </a:r>
            <a:r>
              <a:rPr dirty="0" err="1"/>
              <a:t>Vsevolod</a:t>
            </a:r>
            <a:r>
              <a:rPr dirty="0"/>
              <a:t> Kabrits</a:t>
            </a:r>
          </a:p>
        </p:txBody>
      </p:sp>
      <p:sp>
        <p:nvSpPr>
          <p:cNvPr id="152" name="DA Practice Part I, II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Kubernetes workshop</a:t>
            </a:r>
            <a:r>
              <a:rPr lang="ru-RU" dirty="0"/>
              <a:t> </a:t>
            </a:r>
            <a:r>
              <a:rPr lang="en-US" dirty="0"/>
              <a:t>I</a:t>
            </a:r>
            <a:endParaRPr dirty="0"/>
          </a:p>
        </p:txBody>
      </p:sp>
      <p:sp>
        <p:nvSpPr>
          <p:cNvPr id="153" name="Finding a way to cloud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What’s it all about?</a:t>
            </a:r>
            <a:endParaRPr dirty="0"/>
          </a:p>
        </p:txBody>
      </p:sp>
      <p:sp>
        <p:nvSpPr>
          <p:cNvPr id="154" name="1"/>
          <p:cNvSpPr txBox="1"/>
          <p:nvPr/>
        </p:nvSpPr>
        <p:spPr>
          <a:xfrm>
            <a:off x="23708937" y="12906967"/>
            <a:ext cx="28377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K8s </a:t>
            </a:r>
            <a:r>
              <a:rPr lang="en-US" dirty="0"/>
              <a:t>abstraction</a:t>
            </a:r>
            <a:endParaRPr dirty="0"/>
          </a:p>
        </p:txBody>
      </p:sp>
      <p:pic>
        <p:nvPicPr>
          <p:cNvPr id="309" name="k8s_min.drawio.png" descr="k8s_min.draw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2912" y="594617"/>
            <a:ext cx="10111291" cy="12526766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18"/>
          <p:cNvSpPr txBox="1"/>
          <p:nvPr/>
        </p:nvSpPr>
        <p:spPr>
          <a:xfrm>
            <a:off x="23624202" y="12906967"/>
            <a:ext cx="4532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18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K8s </a:t>
            </a:r>
            <a:r>
              <a:rPr lang="en-US" dirty="0"/>
              <a:t>more details</a:t>
            </a:r>
            <a:endParaRPr dirty="0"/>
          </a:p>
        </p:txBody>
      </p:sp>
      <p:pic>
        <p:nvPicPr>
          <p:cNvPr id="173" name="k8s-ing-alt.drawio.png" descr="k8s-ing-alt.drawio.png"/>
          <p:cNvPicPr>
            <a:picLocks noChangeAspect="1"/>
          </p:cNvPicPr>
          <p:nvPr/>
        </p:nvPicPr>
        <p:blipFill>
          <a:blip r:embed="rId2"/>
          <a:srcRect t="76"/>
          <a:stretch>
            <a:fillRect/>
          </a:stretch>
        </p:blipFill>
        <p:spPr>
          <a:xfrm>
            <a:off x="9273811" y="561031"/>
            <a:ext cx="11135113" cy="12957386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5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K8s </a:t>
            </a:r>
            <a:r>
              <a:rPr lang="en-US" dirty="0"/>
              <a:t>reality</a:t>
            </a:r>
            <a:endParaRPr dirty="0"/>
          </a:p>
        </p:txBody>
      </p:sp>
      <p:pic>
        <p:nvPicPr>
          <p:cNvPr id="169" name="k8s-ing1.drawio.png" descr="k8s-ing1.drawio.png"/>
          <p:cNvPicPr>
            <a:picLocks noChangeAspect="1"/>
          </p:cNvPicPr>
          <p:nvPr/>
        </p:nvPicPr>
        <p:blipFill>
          <a:blip r:embed="rId2"/>
          <a:srcRect t="10"/>
          <a:stretch>
            <a:fillRect/>
          </a:stretch>
        </p:blipFill>
        <p:spPr>
          <a:xfrm>
            <a:off x="9273811" y="533963"/>
            <a:ext cx="11135113" cy="1260542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s83-35620-3k.jpg" descr="s83-35620-3k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546" r="1546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99" name="Thank you for your atten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 for your attention</a:t>
            </a:r>
          </a:p>
        </p:txBody>
      </p:sp>
      <p:sp>
        <p:nvSpPr>
          <p:cNvPr id="300" name="Application"/>
          <p:cNvSpPr txBox="1"/>
          <p:nvPr/>
        </p:nvSpPr>
        <p:spPr>
          <a:xfrm>
            <a:off x="17306501" y="3708105"/>
            <a:ext cx="164409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Application</a:t>
            </a:r>
          </a:p>
        </p:txBody>
      </p:sp>
      <p:sp>
        <p:nvSpPr>
          <p:cNvPr id="301" name="Cluster infrastructure"/>
          <p:cNvSpPr txBox="1"/>
          <p:nvPr/>
        </p:nvSpPr>
        <p:spPr>
          <a:xfrm>
            <a:off x="13290597" y="9406050"/>
            <a:ext cx="8692262" cy="114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solidFill>
                  <a:schemeClr val="accent4">
                    <a:hueOff val="348544"/>
                    <a:lumOff val="7139"/>
                  </a:schemeClr>
                </a:solidFill>
              </a:defRPr>
            </a:lvl1pPr>
          </a:lstStyle>
          <a:p>
            <a:r>
              <a:t>Cluster infrastructure </a:t>
            </a:r>
          </a:p>
        </p:txBody>
      </p:sp>
      <p:sp>
        <p:nvSpPr>
          <p:cNvPr id="302" name="16"/>
          <p:cNvSpPr txBox="1"/>
          <p:nvPr/>
        </p:nvSpPr>
        <p:spPr>
          <a:xfrm>
            <a:off x="23624202" y="12906967"/>
            <a:ext cx="4532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16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Kubernetes?</a:t>
            </a:r>
            <a:endParaRPr dirty="0"/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CC300DD-9F62-CB51-46C9-455A42287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1780" y="3654942"/>
            <a:ext cx="22340439" cy="823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2367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Nodes &amp; Namespaces</a:t>
            </a:r>
            <a:endParaRPr dirty="0"/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6FB2A-9EF4-A0A5-7978-E46876130DD0}"/>
              </a:ext>
            </a:extLst>
          </p:cNvPr>
          <p:cNvSpPr/>
          <p:nvPr/>
        </p:nvSpPr>
        <p:spPr>
          <a:xfrm>
            <a:off x="10271760" y="4847608"/>
            <a:ext cx="3840480" cy="1371600"/>
          </a:xfrm>
          <a:prstGeom prst="rect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Master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FC69DA-A6A6-BD82-7125-11708A9BB734}"/>
              </a:ext>
            </a:extLst>
          </p:cNvPr>
          <p:cNvSpPr/>
          <p:nvPr/>
        </p:nvSpPr>
        <p:spPr>
          <a:xfrm>
            <a:off x="15314427" y="4768808"/>
            <a:ext cx="2317898" cy="1529199"/>
          </a:xfrm>
          <a:prstGeom prst="ellipse">
            <a:avLst/>
          </a:prstGeom>
          <a:solidFill>
            <a:srgbClr val="0070C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Api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 Server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E2E2F9-A449-3944-0E21-8ACDA11AF3EC}"/>
              </a:ext>
            </a:extLst>
          </p:cNvPr>
          <p:cNvSpPr/>
          <p:nvPr/>
        </p:nvSpPr>
        <p:spPr>
          <a:xfrm>
            <a:off x="4831435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D1DF38-E3C1-FA16-1FA7-587AE50E348E}"/>
              </a:ext>
            </a:extLst>
          </p:cNvPr>
          <p:cNvSpPr/>
          <p:nvPr/>
        </p:nvSpPr>
        <p:spPr>
          <a:xfrm>
            <a:off x="10271760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C78F4-322E-8E74-05AC-09710A0D8BC9}"/>
              </a:ext>
            </a:extLst>
          </p:cNvPr>
          <p:cNvSpPr/>
          <p:nvPr/>
        </p:nvSpPr>
        <p:spPr>
          <a:xfrm>
            <a:off x="15712085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8AD3BE-F113-53B4-AC48-54FCFE1A925D}"/>
              </a:ext>
            </a:extLst>
          </p:cNvPr>
          <p:cNvSpPr/>
          <p:nvPr/>
        </p:nvSpPr>
        <p:spPr>
          <a:xfrm>
            <a:off x="5780095" y="9824484"/>
            <a:ext cx="3289478" cy="3543850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17F688-9907-5BF0-E64C-BFAA7558BA11}"/>
              </a:ext>
            </a:extLst>
          </p:cNvPr>
          <p:cNvSpPr/>
          <p:nvPr/>
        </p:nvSpPr>
        <p:spPr>
          <a:xfrm>
            <a:off x="10547261" y="9824484"/>
            <a:ext cx="3289478" cy="3543850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484575-B0A7-B452-AFF7-304352D813BC}"/>
              </a:ext>
            </a:extLst>
          </p:cNvPr>
          <p:cNvSpPr/>
          <p:nvPr/>
        </p:nvSpPr>
        <p:spPr>
          <a:xfrm>
            <a:off x="15314427" y="9824484"/>
            <a:ext cx="3289478" cy="3543850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86A006-0BDC-C4A1-96B1-84AAFE65B6DB}"/>
              </a:ext>
            </a:extLst>
          </p:cNvPr>
          <p:cNvSpPr txBox="1"/>
          <p:nvPr/>
        </p:nvSpPr>
        <p:spPr>
          <a:xfrm>
            <a:off x="6109469" y="10095906"/>
            <a:ext cx="256244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Namespace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72CF19-AD00-D46B-EF34-0C9352E0E846}"/>
              </a:ext>
            </a:extLst>
          </p:cNvPr>
          <p:cNvSpPr txBox="1"/>
          <p:nvPr/>
        </p:nvSpPr>
        <p:spPr>
          <a:xfrm>
            <a:off x="10910777" y="10095906"/>
            <a:ext cx="256244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Namespace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37BA9A-C5C3-A63E-432C-2F3BC6841CB3}"/>
              </a:ext>
            </a:extLst>
          </p:cNvPr>
          <p:cNvSpPr txBox="1"/>
          <p:nvPr/>
        </p:nvSpPr>
        <p:spPr>
          <a:xfrm>
            <a:off x="15712085" y="10095906"/>
            <a:ext cx="256244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Namespace 3</a:t>
            </a:r>
          </a:p>
        </p:txBody>
      </p:sp>
      <p:sp>
        <p:nvSpPr>
          <p:cNvPr id="17" name="Rectangle: Folded Corner 16">
            <a:extLst>
              <a:ext uri="{FF2B5EF4-FFF2-40B4-BE49-F238E27FC236}">
                <a16:creationId xmlns:a16="http://schemas.microsoft.com/office/drawing/2014/main" id="{51E75F92-A3C7-3780-D384-1B5B502E2E09}"/>
              </a:ext>
            </a:extLst>
          </p:cNvPr>
          <p:cNvSpPr/>
          <p:nvPr/>
        </p:nvSpPr>
        <p:spPr>
          <a:xfrm>
            <a:off x="19181135" y="4184296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7707E9-23F1-2936-E235-CC28B2729BC8}"/>
              </a:ext>
            </a:extLst>
          </p:cNvPr>
          <p:cNvCxnSpPr>
            <a:cxnSpLocks/>
          </p:cNvCxnSpPr>
          <p:nvPr/>
        </p:nvCxnSpPr>
        <p:spPr>
          <a:xfrm flipH="1">
            <a:off x="7424834" y="6485467"/>
            <a:ext cx="4767166" cy="4538133"/>
          </a:xfrm>
          <a:prstGeom prst="straightConnector1">
            <a:avLst/>
          </a:prstGeom>
          <a:noFill/>
          <a:ln w="76200" cap="flat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Rectangle: Folded Corner 22">
            <a:extLst>
              <a:ext uri="{FF2B5EF4-FFF2-40B4-BE49-F238E27FC236}">
                <a16:creationId xmlns:a16="http://schemas.microsoft.com/office/drawing/2014/main" id="{5BA287E8-BA74-58D2-9398-1DBA6EFDFCBD}"/>
              </a:ext>
            </a:extLst>
          </p:cNvPr>
          <p:cNvSpPr/>
          <p:nvPr/>
        </p:nvSpPr>
        <p:spPr>
          <a:xfrm>
            <a:off x="6109469" y="11950299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Rectangle: Folded Corner 23">
            <a:extLst>
              <a:ext uri="{FF2B5EF4-FFF2-40B4-BE49-F238E27FC236}">
                <a16:creationId xmlns:a16="http://schemas.microsoft.com/office/drawing/2014/main" id="{85C4BFD6-5215-6787-A371-78AC242B2CD2}"/>
              </a:ext>
            </a:extLst>
          </p:cNvPr>
          <p:cNvSpPr/>
          <p:nvPr/>
        </p:nvSpPr>
        <p:spPr>
          <a:xfrm>
            <a:off x="7821192" y="11950299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Rectangle: Folded Corner 24">
            <a:extLst>
              <a:ext uri="{FF2B5EF4-FFF2-40B4-BE49-F238E27FC236}">
                <a16:creationId xmlns:a16="http://schemas.microsoft.com/office/drawing/2014/main" id="{DF2FCC2E-5499-89EB-B125-4BDE07258BE1}"/>
              </a:ext>
            </a:extLst>
          </p:cNvPr>
          <p:cNvSpPr/>
          <p:nvPr/>
        </p:nvSpPr>
        <p:spPr>
          <a:xfrm>
            <a:off x="10910777" y="11950299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: Folded Corner 25">
            <a:extLst>
              <a:ext uri="{FF2B5EF4-FFF2-40B4-BE49-F238E27FC236}">
                <a16:creationId xmlns:a16="http://schemas.microsoft.com/office/drawing/2014/main" id="{3A1AC1D2-1DCC-0B63-262E-804EC89D43ED}"/>
              </a:ext>
            </a:extLst>
          </p:cNvPr>
          <p:cNvSpPr/>
          <p:nvPr/>
        </p:nvSpPr>
        <p:spPr>
          <a:xfrm>
            <a:off x="12618012" y="11950299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Rectangle: Folded Corner 26">
            <a:extLst>
              <a:ext uri="{FF2B5EF4-FFF2-40B4-BE49-F238E27FC236}">
                <a16:creationId xmlns:a16="http://schemas.microsoft.com/office/drawing/2014/main" id="{1B9D8F56-B747-99F2-8ED3-83415F17F98A}"/>
              </a:ext>
            </a:extLst>
          </p:cNvPr>
          <p:cNvSpPr/>
          <p:nvPr/>
        </p:nvSpPr>
        <p:spPr>
          <a:xfrm>
            <a:off x="11795052" y="10652775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8" name="Rectangle: Folded Corner 27">
            <a:extLst>
              <a:ext uri="{FF2B5EF4-FFF2-40B4-BE49-F238E27FC236}">
                <a16:creationId xmlns:a16="http://schemas.microsoft.com/office/drawing/2014/main" id="{AE0B1125-D9BE-BC49-D007-5B490B74C81A}"/>
              </a:ext>
            </a:extLst>
          </p:cNvPr>
          <p:cNvSpPr/>
          <p:nvPr/>
        </p:nvSpPr>
        <p:spPr>
          <a:xfrm>
            <a:off x="16581828" y="11287314"/>
            <a:ext cx="822960" cy="1097280"/>
          </a:xfrm>
          <a:prstGeom prst="foldedCorner">
            <a:avLst/>
          </a:prstGeom>
          <a:solidFill>
            <a:srgbClr val="FFFFFF"/>
          </a:solidFill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.</a:t>
            </a: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yaml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6FA0E55-D3DC-63FF-AD41-BF259A768CFE}"/>
              </a:ext>
            </a:extLst>
          </p:cNvPr>
          <p:cNvCxnSpPr/>
          <p:nvPr/>
        </p:nvCxnSpPr>
        <p:spPr>
          <a:xfrm flipH="1">
            <a:off x="18089564" y="5618074"/>
            <a:ext cx="2926002" cy="0"/>
          </a:xfrm>
          <a:prstGeom prst="straightConnector1">
            <a:avLst/>
          </a:prstGeom>
          <a:noFill/>
          <a:ln w="76200" cap="flat">
            <a:solidFill>
              <a:srgbClr val="0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53590636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Pods</a:t>
            </a:r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86FB2A-9EF4-A0A5-7978-E46876130DD0}"/>
              </a:ext>
            </a:extLst>
          </p:cNvPr>
          <p:cNvSpPr/>
          <p:nvPr/>
        </p:nvSpPr>
        <p:spPr>
          <a:xfrm>
            <a:off x="10271760" y="4847608"/>
            <a:ext cx="3840480" cy="1371600"/>
          </a:xfrm>
          <a:prstGeom prst="rect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Master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E2E2F9-A449-3944-0E21-8ACDA11AF3EC}"/>
              </a:ext>
            </a:extLst>
          </p:cNvPr>
          <p:cNvSpPr/>
          <p:nvPr/>
        </p:nvSpPr>
        <p:spPr>
          <a:xfrm>
            <a:off x="4831435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D1DF38-E3C1-FA16-1FA7-587AE50E348E}"/>
              </a:ext>
            </a:extLst>
          </p:cNvPr>
          <p:cNvSpPr/>
          <p:nvPr/>
        </p:nvSpPr>
        <p:spPr>
          <a:xfrm>
            <a:off x="10271760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0C78F4-322E-8E74-05AC-09710A0D8BC9}"/>
              </a:ext>
            </a:extLst>
          </p:cNvPr>
          <p:cNvSpPr/>
          <p:nvPr/>
        </p:nvSpPr>
        <p:spPr>
          <a:xfrm>
            <a:off x="15712085" y="8052396"/>
            <a:ext cx="3840480" cy="1371600"/>
          </a:xfrm>
          <a:prstGeom prst="rect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Worker </a:t>
            </a:r>
            <a:r>
              <a:rPr lang="en-US" sz="3200" dirty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rPr>
              <a:t>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3CF6F5-DE63-37B5-A3E2-BDCD72C082B3}"/>
              </a:ext>
            </a:extLst>
          </p:cNvPr>
          <p:cNvSpPr/>
          <p:nvPr/>
        </p:nvSpPr>
        <p:spPr>
          <a:xfrm>
            <a:off x="4231759" y="7509818"/>
            <a:ext cx="5039832" cy="5627832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AD453D-0D60-3CA9-12E1-A977105CE36B}"/>
              </a:ext>
            </a:extLst>
          </p:cNvPr>
          <p:cNvSpPr/>
          <p:nvPr/>
        </p:nvSpPr>
        <p:spPr>
          <a:xfrm>
            <a:off x="9672084" y="7509818"/>
            <a:ext cx="5039832" cy="5627832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5A6AAD-6FC2-9074-6160-BA7A9880A62E}"/>
              </a:ext>
            </a:extLst>
          </p:cNvPr>
          <p:cNvSpPr/>
          <p:nvPr/>
        </p:nvSpPr>
        <p:spPr>
          <a:xfrm>
            <a:off x="15112409" y="7509818"/>
            <a:ext cx="5039832" cy="5627832"/>
          </a:xfrm>
          <a:prstGeom prst="rect">
            <a:avLst/>
          </a:prstGeom>
          <a:noFill/>
          <a:ln w="12700" cap="flat">
            <a:solidFill>
              <a:schemeClr val="bg2">
                <a:lumMod val="1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2669884-EFE5-542A-5DD5-DCE7F93C7606}"/>
              </a:ext>
            </a:extLst>
          </p:cNvPr>
          <p:cNvSpPr/>
          <p:nvPr/>
        </p:nvSpPr>
        <p:spPr>
          <a:xfrm>
            <a:off x="5242915" y="10046992"/>
            <a:ext cx="1005840" cy="100584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F0A886B-6CA4-867B-1657-830B653318E2}"/>
              </a:ext>
            </a:extLst>
          </p:cNvPr>
          <p:cNvSpPr/>
          <p:nvPr/>
        </p:nvSpPr>
        <p:spPr>
          <a:xfrm>
            <a:off x="7259911" y="9938462"/>
            <a:ext cx="1005840" cy="1005840"/>
          </a:xfrm>
          <a:prstGeom prst="ellipse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7737440-C57A-827C-FA11-67CE0E70DFAC}"/>
              </a:ext>
            </a:extLst>
          </p:cNvPr>
          <p:cNvSpPr/>
          <p:nvPr/>
        </p:nvSpPr>
        <p:spPr>
          <a:xfrm>
            <a:off x="6248755" y="11543828"/>
            <a:ext cx="1005840" cy="1005840"/>
          </a:xfrm>
          <a:prstGeom prst="ellipse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03F3391-4104-BEE1-49E4-BA44ED149558}"/>
              </a:ext>
            </a:extLst>
          </p:cNvPr>
          <p:cNvSpPr/>
          <p:nvPr/>
        </p:nvSpPr>
        <p:spPr>
          <a:xfrm>
            <a:off x="12597564" y="11052832"/>
            <a:ext cx="1005840" cy="1005840"/>
          </a:xfrm>
          <a:prstGeom prst="ellipse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66CAC1A-4527-1783-B7AC-3F3B6C65F30B}"/>
              </a:ext>
            </a:extLst>
          </p:cNvPr>
          <p:cNvSpPr/>
          <p:nvPr/>
        </p:nvSpPr>
        <p:spPr>
          <a:xfrm>
            <a:off x="10662793" y="11137893"/>
            <a:ext cx="1005840" cy="100584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164C602-CBE8-D023-ACE0-3F25E819526D}"/>
              </a:ext>
            </a:extLst>
          </p:cNvPr>
          <p:cNvSpPr/>
          <p:nvPr/>
        </p:nvSpPr>
        <p:spPr>
          <a:xfrm>
            <a:off x="17129405" y="9961932"/>
            <a:ext cx="1005840" cy="1005840"/>
          </a:xfrm>
          <a:prstGeom prst="ellipse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0F93163-1435-EB62-BDB0-A54ED1DF9029}"/>
              </a:ext>
            </a:extLst>
          </p:cNvPr>
          <p:cNvSpPr/>
          <p:nvPr/>
        </p:nvSpPr>
        <p:spPr>
          <a:xfrm>
            <a:off x="17148013" y="11718358"/>
            <a:ext cx="1005840" cy="1005840"/>
          </a:xfrm>
          <a:prstGeom prst="ellipse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30307133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699D80-4FDC-CE1A-4BBB-63E48243D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506" y="2809612"/>
            <a:ext cx="19880988" cy="982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0374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Service</a:t>
            </a:r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15436E-F07B-412B-A08A-86AB1494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495" y="3070058"/>
            <a:ext cx="17007009" cy="956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153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StatefulSet</a:t>
            </a:r>
            <a:endParaRPr lang="en-US" dirty="0"/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3CE3F-FD4C-4635-1238-501D0F40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303" y="1974424"/>
            <a:ext cx="10733393" cy="1139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5033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K8s </a:t>
            </a:r>
            <a:r>
              <a:rPr lang="en-US" dirty="0"/>
              <a:t>reality</a:t>
            </a:r>
            <a:endParaRPr dirty="0"/>
          </a:p>
        </p:txBody>
      </p:sp>
      <p:pic>
        <p:nvPicPr>
          <p:cNvPr id="305" name="k8s-lb.drawio.png" descr="k8s-lb.draw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1" y="561031"/>
            <a:ext cx="11135113" cy="10886878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17"/>
          <p:cNvSpPr txBox="1"/>
          <p:nvPr/>
        </p:nvSpPr>
        <p:spPr>
          <a:xfrm>
            <a:off x="23624202" y="12906967"/>
            <a:ext cx="4532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17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K8s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Ingress</a:t>
            </a:r>
          </a:p>
        </p:txBody>
      </p:sp>
      <p:sp>
        <p:nvSpPr>
          <p:cNvPr id="170" name="4"/>
          <p:cNvSpPr txBox="1"/>
          <p:nvPr/>
        </p:nvSpPr>
        <p:spPr>
          <a:xfrm>
            <a:off x="23708937" y="12906967"/>
            <a:ext cx="28377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46B545-6733-FD47-20BB-C22BC8EF0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508" y="4184243"/>
            <a:ext cx="17860983" cy="692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815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3_DynamicLight">
  <a:themeElements>
    <a:clrScheme name="33_DynamicLight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99</Words>
  <Application>Microsoft Office PowerPoint</Application>
  <PresentationFormat>Custom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Helvetica Neue</vt:lpstr>
      <vt:lpstr>Helvetica Neue Medium</vt:lpstr>
      <vt:lpstr>33_DynamicLight</vt:lpstr>
      <vt:lpstr>Kubernetes workshop I</vt:lpstr>
      <vt:lpstr>Why Kubernetes?</vt:lpstr>
      <vt:lpstr>Nodes &amp; Namespaces</vt:lpstr>
      <vt:lpstr>Pods</vt:lpstr>
      <vt:lpstr>Deployment</vt:lpstr>
      <vt:lpstr>Service</vt:lpstr>
      <vt:lpstr>StatefulSet</vt:lpstr>
      <vt:lpstr>K8s reality</vt:lpstr>
      <vt:lpstr>Ingress</vt:lpstr>
      <vt:lpstr>K8s abstraction</vt:lpstr>
      <vt:lpstr>K8s more details</vt:lpstr>
      <vt:lpstr>K8s reality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 Practice Part I, II</dc:title>
  <dc:creator>Seva Kabrits</dc:creator>
  <cp:lastModifiedBy>Seva Kabrits</cp:lastModifiedBy>
  <cp:revision>7</cp:revision>
  <dcterms:modified xsi:type="dcterms:W3CDTF">2023-04-12T00:16:45Z</dcterms:modified>
</cp:coreProperties>
</file>